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1" r:id="rId3"/>
    <p:sldId id="346" r:id="rId5"/>
    <p:sldId id="297" r:id="rId6"/>
    <p:sldId id="298" r:id="rId7"/>
    <p:sldId id="300" r:id="rId8"/>
    <p:sldId id="347" r:id="rId9"/>
    <p:sldId id="302" r:id="rId10"/>
    <p:sldId id="303" r:id="rId11"/>
    <p:sldId id="304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9E0000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74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-288" y="-78"/>
      </p:cViewPr>
      <p:guideLst>
        <p:guide orient="horz" pos="2139"/>
        <p:guide pos="3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F40A2781-EC56-48C3-97B4-0208B622F456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D2F8EBF-27C0-4BC9-8276-743D70333D3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3472A760-7479-45BC-B3E6-8272CF84B4F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1AB3A9CE-D091-4616-AD9E-EE1F78504B6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332230" y="1250950"/>
            <a:ext cx="9528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auto"/>
            <a:r>
              <a:rPr lang="zh-CN" altLang="en-US" sz="5865" b="1" noProof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固定资产调拨及处置申请</a:t>
            </a:r>
            <a:endParaRPr lang="zh-CN" altLang="en-US" sz="5865" b="1" noProof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Lost Frequencies&amp;Sandro Cavazza-Beautiful Life">
            <a:hlinkClick r:id="" action="ppaction://media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V="1">
            <a:off x="1588" y="-508000"/>
            <a:ext cx="430212" cy="430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455035" y="3267710"/>
            <a:ext cx="5283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200" b="1"/>
              <a:t>http://10.1.100.64/zcgl/</a:t>
            </a:r>
            <a:endParaRPr lang="zh-CN" altLang="en-US" sz="3200" b="1"/>
          </a:p>
        </p:txBody>
      </p:sp>
    </p:spTree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3119438" y="2190750"/>
            <a:ext cx="9072563" cy="2198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/>
            <a:endParaRPr lang="zh-CN" altLang="en-US" sz="2135" strike="noStrike" noProof="1"/>
          </a:p>
        </p:txBody>
      </p:sp>
      <p:sp>
        <p:nvSpPr>
          <p:cNvPr id="23" name="矩形 22"/>
          <p:cNvSpPr/>
          <p:nvPr/>
        </p:nvSpPr>
        <p:spPr>
          <a:xfrm>
            <a:off x="0" y="2190750"/>
            <a:ext cx="3119438" cy="2198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049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135" strike="noStrike" noProof="1"/>
          </a:p>
        </p:txBody>
      </p:sp>
      <p:sp>
        <p:nvSpPr>
          <p:cNvPr id="24" name="Text Box 2"/>
          <p:cNvSpPr txBox="1"/>
          <p:nvPr/>
        </p:nvSpPr>
        <p:spPr>
          <a:xfrm>
            <a:off x="3600450" y="2565400"/>
            <a:ext cx="6477000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资产调拨</a:t>
            </a:r>
            <a:endParaRPr lang="zh-CN" altLang="en-US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/>
          <p:nvPr/>
        </p:nvSpPr>
        <p:spPr>
          <a:xfrm>
            <a:off x="3532188" y="3395663"/>
            <a:ext cx="6613525" cy="922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  <a:buSzTx/>
            </a:pPr>
            <a:r>
              <a:rPr lang="zh-CN" altLang="en-US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使用部门固定资产管理员对资产在使用过程中出现的同一校区、部门内部使用人、存放地点发生变化的资产进行管理。</a:t>
            </a:r>
            <a:endParaRPr lang="zh-CN" altLang="en-US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3433" y="2363788"/>
            <a:ext cx="1550035" cy="189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11735" noProof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lang="en-US" sz="11735" noProof="1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39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/>
      <p:bldP spid="2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TextBox 6"/>
          <p:cNvSpPr txBox="1"/>
          <p:nvPr/>
        </p:nvSpPr>
        <p:spPr>
          <a:xfrm>
            <a:off x="8051800" y="693738"/>
            <a:ext cx="4151313" cy="5168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选择左侧菜单栏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—资产变动模块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—项目变动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—选择所在部门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—点击项目变动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—勾选要变动的资产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—点击选择</a:t>
            </a:r>
            <a:endParaRPr lang="en-US" altLang="zh-CN" b="1" dirty="0">
              <a:solidFill>
                <a:srgbClr val="1F4E79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  <a:p>
            <a:endParaRPr lang="zh-CN" altLang="en-US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4578" name="组合 17"/>
          <p:cNvGrpSpPr/>
          <p:nvPr/>
        </p:nvGrpSpPr>
        <p:grpSpPr>
          <a:xfrm>
            <a:off x="554038" y="0"/>
            <a:ext cx="6553200" cy="6858000"/>
            <a:chOff x="0" y="0"/>
            <a:chExt cx="10320" cy="10800"/>
          </a:xfrm>
        </p:grpSpPr>
        <p:pic>
          <p:nvPicPr>
            <p:cNvPr id="24579" name="Picture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0267" cy="47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0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468"/>
              <a:ext cx="10288" cy="53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椭圆 11"/>
            <p:cNvSpPr/>
            <p:nvPr/>
          </p:nvSpPr>
          <p:spPr>
            <a:xfrm>
              <a:off x="0" y="1195"/>
              <a:ext cx="1829" cy="590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3" name="椭圆 12"/>
            <p:cNvSpPr/>
            <p:nvPr/>
          </p:nvSpPr>
          <p:spPr>
            <a:xfrm>
              <a:off x="3394" y="2458"/>
              <a:ext cx="1829" cy="590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椭圆 13"/>
            <p:cNvSpPr/>
            <p:nvPr/>
          </p:nvSpPr>
          <p:spPr>
            <a:xfrm>
              <a:off x="9058" y="715"/>
              <a:ext cx="1262" cy="494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椭圆 14"/>
            <p:cNvSpPr/>
            <p:nvPr/>
          </p:nvSpPr>
          <p:spPr>
            <a:xfrm>
              <a:off x="787" y="9254"/>
              <a:ext cx="1829" cy="590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6" name="椭圆 15"/>
            <p:cNvSpPr/>
            <p:nvPr/>
          </p:nvSpPr>
          <p:spPr>
            <a:xfrm>
              <a:off x="3106" y="6547"/>
              <a:ext cx="854" cy="422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7" name="椭圆 16"/>
            <p:cNvSpPr/>
            <p:nvPr/>
          </p:nvSpPr>
          <p:spPr>
            <a:xfrm>
              <a:off x="5165" y="5813"/>
              <a:ext cx="912" cy="451"/>
            </a:xfrm>
            <a:prstGeom prst="ellipse">
              <a:avLst/>
            </a:prstGeom>
            <a:noFill/>
            <a:ln w="28575"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cxnSp>
          <p:nvCxnSpPr>
            <p:cNvPr id="19" name="直接箭头连接符 18"/>
            <p:cNvCxnSpPr>
              <a:stCxn id="12" idx="6"/>
              <a:endCxn id="13" idx="1"/>
            </p:cNvCxnSpPr>
            <p:nvPr/>
          </p:nvCxnSpPr>
          <p:spPr>
            <a:xfrm>
              <a:off x="1829" y="1490"/>
              <a:ext cx="1833" cy="1054"/>
            </a:xfrm>
            <a:prstGeom prst="straightConnector1">
              <a:avLst/>
            </a:prstGeom>
            <a:ln w="28575">
              <a:solidFill>
                <a:srgbClr val="9E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12" idx="6"/>
              <a:endCxn id="13" idx="1"/>
            </p:cNvCxnSpPr>
            <p:nvPr/>
          </p:nvCxnSpPr>
          <p:spPr>
            <a:xfrm flipV="1">
              <a:off x="5251" y="1094"/>
              <a:ext cx="3850" cy="1630"/>
            </a:xfrm>
            <a:prstGeom prst="straightConnector1">
              <a:avLst/>
            </a:prstGeom>
            <a:ln w="28575">
              <a:solidFill>
                <a:srgbClr val="9E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12" idx="6"/>
              <a:endCxn id="13" idx="1"/>
            </p:cNvCxnSpPr>
            <p:nvPr/>
          </p:nvCxnSpPr>
          <p:spPr>
            <a:xfrm rot="5400000" flipH="1" flipV="1">
              <a:off x="1501" y="7451"/>
              <a:ext cx="2292" cy="1272"/>
            </a:xfrm>
            <a:prstGeom prst="straightConnector1">
              <a:avLst/>
            </a:prstGeom>
            <a:ln w="28575">
              <a:solidFill>
                <a:srgbClr val="9E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12" idx="6"/>
              <a:endCxn id="13" idx="1"/>
            </p:cNvCxnSpPr>
            <p:nvPr/>
          </p:nvCxnSpPr>
          <p:spPr>
            <a:xfrm flipV="1">
              <a:off x="3984" y="6149"/>
              <a:ext cx="1229" cy="564"/>
            </a:xfrm>
            <a:prstGeom prst="straightConnector1">
              <a:avLst/>
            </a:prstGeom>
            <a:ln w="28575">
              <a:solidFill>
                <a:srgbClr val="9E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9550" y="0"/>
            <a:ext cx="9442450" cy="4516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2" name="TextBox 2"/>
          <p:cNvSpPr txBox="1"/>
          <p:nvPr/>
        </p:nvSpPr>
        <p:spPr>
          <a:xfrm>
            <a:off x="182563" y="533400"/>
            <a:ext cx="4389437" cy="56308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填写资产变动报告。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使用部门发生变动时填写：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使用/管理部门：下拉栏选择接收部门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部门资产管理员发生变动时填写：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使用人：下拉栏选择接收部门资产管理员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存放地发生变动时填写：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存放地点：下拉栏选择地点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套件（数量）不可变动，无需填写。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变动原因：填写变动原因，并备注具体存放地点（精确到房间门牌号）。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TextBox 3"/>
          <p:cNvSpPr txBox="1"/>
          <p:nvPr/>
        </p:nvSpPr>
        <p:spPr>
          <a:xfrm>
            <a:off x="5641975" y="5092700"/>
            <a:ext cx="6345238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注：如发生自由设备借到青华使用的情况，属于使用人变更，若无相应选项，请在变动原因处备注（青华，使用人，具体存放地点）。</a:t>
            </a:r>
            <a:endParaRPr lang="zh-CN" altLang="en-US" sz="1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208713" y="1435100"/>
            <a:ext cx="904875" cy="1947863"/>
          </a:xfrm>
          <a:prstGeom prst="roundRect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25605" name="组合 6"/>
          <p:cNvGrpSpPr/>
          <p:nvPr/>
        </p:nvGrpSpPr>
        <p:grpSpPr>
          <a:xfrm>
            <a:off x="5343525" y="2157413"/>
            <a:ext cx="565150" cy="482600"/>
            <a:chOff x="4349506" y="3098800"/>
            <a:chExt cx="565617" cy="482600"/>
          </a:xfrm>
        </p:grpSpPr>
        <p:sp>
          <p:nvSpPr>
            <p:cNvPr id="8" name="任意多边形 7"/>
            <p:cNvSpPr/>
            <p:nvPr/>
          </p:nvSpPr>
          <p:spPr>
            <a:xfrm>
              <a:off x="4349506" y="3223928"/>
              <a:ext cx="459084" cy="720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349506" y="3396132"/>
              <a:ext cx="459084" cy="1080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622800" y="3098800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11" name="椭圆 10"/>
          <p:cNvSpPr/>
          <p:nvPr/>
        </p:nvSpPr>
        <p:spPr>
          <a:xfrm>
            <a:off x="3355975" y="430213"/>
            <a:ext cx="622300" cy="384175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6038"/>
            <a:ext cx="8809038" cy="121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TextBox 3"/>
          <p:cNvSpPr txBox="1"/>
          <p:nvPr/>
        </p:nvSpPr>
        <p:spPr>
          <a:xfrm>
            <a:off x="8909050" y="447675"/>
            <a:ext cx="3282950" cy="3322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保存后点击变动单列表，勾选待提交项目后点击打印预览，打印纸质单据。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仅存放地发生变化时，需签字到部门主管校长。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管理（使用）部门发生变化时，需变动使用部门、使用人、存放地，签字到校长。</a:t>
            </a:r>
            <a:endParaRPr lang="en-US" altLang="zh-CN" sz="1600" b="1" dirty="0">
              <a:solidFill>
                <a:srgbClr val="1F4E79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  <a:p>
            <a:endParaRPr lang="zh-CN" altLang="en-US" b="1" dirty="0">
              <a:solidFill>
                <a:srgbClr val="9E000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6627" name="矩形 4"/>
          <p:cNvSpPr/>
          <p:nvPr/>
        </p:nvSpPr>
        <p:spPr>
          <a:xfrm>
            <a:off x="7851775" y="3765550"/>
            <a:ext cx="4321175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注：所有变动均需接收方线上点击确认</a:t>
            </a:r>
            <a:r>
              <a:rPr lang="zh-CN" altLang="en-US" b="1" dirty="0">
                <a:solidFill>
                  <a:srgbClr val="C0000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。</a:t>
            </a:r>
            <a:endParaRPr lang="zh-CN" altLang="en-US" b="1" dirty="0">
              <a:solidFill>
                <a:srgbClr val="C0000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2662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900"/>
            <a:ext cx="7170738" cy="30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109538" y="0"/>
            <a:ext cx="933450" cy="401638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344488" y="819150"/>
            <a:ext cx="360363" cy="214313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4965700" y="234950"/>
            <a:ext cx="828675" cy="368300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12" name="直接箭头连接符 11"/>
          <p:cNvCxnSpPr>
            <a:stCxn id="8" idx="4"/>
            <a:endCxn id="9" idx="0"/>
          </p:cNvCxnSpPr>
          <p:nvPr/>
        </p:nvCxnSpPr>
        <p:spPr>
          <a:xfrm rot="5400000">
            <a:off x="341313" y="584200"/>
            <a:ext cx="417513" cy="52388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9" idx="6"/>
            <a:endCxn id="10" idx="2"/>
          </p:cNvCxnSpPr>
          <p:nvPr/>
        </p:nvCxnSpPr>
        <p:spPr>
          <a:xfrm flipV="1">
            <a:off x="704850" y="419100"/>
            <a:ext cx="4260850" cy="508000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14863"/>
            <a:ext cx="8483600" cy="2243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椭圆 20"/>
          <p:cNvSpPr/>
          <p:nvPr/>
        </p:nvSpPr>
        <p:spPr>
          <a:xfrm>
            <a:off x="0" y="6419850"/>
            <a:ext cx="933450" cy="282575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6636" name="TextBox 29"/>
          <p:cNvSpPr txBox="1"/>
          <p:nvPr/>
        </p:nvSpPr>
        <p:spPr>
          <a:xfrm>
            <a:off x="8716963" y="4316413"/>
            <a:ext cx="3319462" cy="1938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选择菜单栏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—资产管理模块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—资产变动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—接收方确定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—勾选通过/不通过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306763" y="5711825"/>
            <a:ext cx="479425" cy="195263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2" name="椭圆 31"/>
          <p:cNvSpPr/>
          <p:nvPr/>
        </p:nvSpPr>
        <p:spPr>
          <a:xfrm>
            <a:off x="5062538" y="5165725"/>
            <a:ext cx="808038" cy="257175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33" name="直接箭头连接符 32"/>
          <p:cNvCxnSpPr>
            <a:stCxn id="9" idx="6"/>
            <a:endCxn id="31" idx="2"/>
          </p:cNvCxnSpPr>
          <p:nvPr/>
        </p:nvCxnSpPr>
        <p:spPr>
          <a:xfrm flipV="1">
            <a:off x="930275" y="5810250"/>
            <a:ext cx="2376488" cy="720725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31" idx="6"/>
            <a:endCxn id="32" idx="2"/>
          </p:cNvCxnSpPr>
          <p:nvPr/>
        </p:nvCxnSpPr>
        <p:spPr>
          <a:xfrm flipV="1">
            <a:off x="3786188" y="5294313"/>
            <a:ext cx="1276350" cy="515938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41" name="组合 24"/>
          <p:cNvGrpSpPr/>
          <p:nvPr/>
        </p:nvGrpSpPr>
        <p:grpSpPr>
          <a:xfrm rot="7686665">
            <a:off x="7491413" y="4110038"/>
            <a:ext cx="468312" cy="468312"/>
            <a:chOff x="4349506" y="3098800"/>
            <a:chExt cx="565617" cy="482600"/>
          </a:xfrm>
        </p:grpSpPr>
        <p:sp>
          <p:nvSpPr>
            <p:cNvPr id="26" name="任意多边形 25"/>
            <p:cNvSpPr/>
            <p:nvPr/>
          </p:nvSpPr>
          <p:spPr>
            <a:xfrm>
              <a:off x="4349506" y="3223928"/>
              <a:ext cx="459084" cy="720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349506" y="3396132"/>
              <a:ext cx="459084" cy="1080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4622800" y="3098800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rgbClr val="9E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3119438" y="2190750"/>
            <a:ext cx="9072563" cy="2198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/>
            <a:endParaRPr lang="zh-CN" altLang="en-US" sz="2135" strike="noStrike" noProof="1"/>
          </a:p>
        </p:txBody>
      </p:sp>
      <p:sp>
        <p:nvSpPr>
          <p:cNvPr id="23" name="矩形 22"/>
          <p:cNvSpPr/>
          <p:nvPr/>
        </p:nvSpPr>
        <p:spPr>
          <a:xfrm>
            <a:off x="0" y="2190750"/>
            <a:ext cx="3119438" cy="2198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049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135" strike="noStrike" noProof="1"/>
          </a:p>
        </p:txBody>
      </p:sp>
      <p:sp>
        <p:nvSpPr>
          <p:cNvPr id="24" name="Text Box 2"/>
          <p:cNvSpPr txBox="1"/>
          <p:nvPr/>
        </p:nvSpPr>
        <p:spPr>
          <a:xfrm>
            <a:off x="3600450" y="2565400"/>
            <a:ext cx="6477000" cy="830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资产处置</a:t>
            </a:r>
            <a:endParaRPr lang="zh-CN" altLang="en-US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/>
          <p:nvPr/>
        </p:nvSpPr>
        <p:spPr>
          <a:xfrm>
            <a:off x="3532188" y="3395663"/>
            <a:ext cx="6613525" cy="506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  <a:buSzTx/>
            </a:pPr>
            <a:r>
              <a:rPr lang="zh-CN" altLang="en-US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报废、捐赠、置换等</a:t>
            </a:r>
            <a:endParaRPr lang="zh-CN" altLang="en-US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2945" y="2363788"/>
            <a:ext cx="1731010" cy="189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11735" noProof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lang="en-US" sz="11735" noProof="1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39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/>
      <p:bldP spid="2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09213" cy="2466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9713"/>
            <a:ext cx="6721475" cy="4078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9" name="TextBox 3"/>
          <p:cNvSpPr txBox="1"/>
          <p:nvPr/>
        </p:nvSpPr>
        <p:spPr>
          <a:xfrm>
            <a:off x="7750175" y="1535113"/>
            <a:ext cx="3822700" cy="4524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选择左侧菜单栏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—资产管理模块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—资产处置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—选择所在部门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—点击添加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—归口人员处：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自由校区各部门选择[001655]金彤怡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明珠校区各部门选择[000456]张海波        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即可查看登录人所在部门下的资产明细。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8588" y="1728788"/>
            <a:ext cx="1114425" cy="292100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椭圆 5"/>
          <p:cNvSpPr/>
          <p:nvPr/>
        </p:nvSpPr>
        <p:spPr>
          <a:xfrm>
            <a:off x="2501900" y="704850"/>
            <a:ext cx="1116013" cy="282575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6364288" y="509588"/>
            <a:ext cx="728663" cy="312738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3956050" y="5284788"/>
            <a:ext cx="1274763" cy="238125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4029075" y="2935288"/>
            <a:ext cx="1430338" cy="255588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11" name="直接箭头连接符 10"/>
          <p:cNvCxnSpPr>
            <a:stCxn id="5" idx="6"/>
            <a:endCxn id="6" idx="3"/>
          </p:cNvCxnSpPr>
          <p:nvPr/>
        </p:nvCxnSpPr>
        <p:spPr>
          <a:xfrm flipV="1">
            <a:off x="1243013" y="946150"/>
            <a:ext cx="1422400" cy="928688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6" idx="6"/>
            <a:endCxn id="6" idx="3"/>
          </p:cNvCxnSpPr>
          <p:nvPr/>
        </p:nvCxnSpPr>
        <p:spPr>
          <a:xfrm flipV="1">
            <a:off x="3617913" y="666750"/>
            <a:ext cx="2782888" cy="179388"/>
          </a:xfrm>
          <a:prstGeom prst="straightConnector1">
            <a:avLst/>
          </a:prstGeom>
          <a:ln w="28575">
            <a:solidFill>
              <a:srgbClr val="9E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3981450" y="3216275"/>
            <a:ext cx="1273175" cy="236538"/>
          </a:xfrm>
          <a:prstGeom prst="ellipse">
            <a:avLst/>
          </a:prstGeom>
          <a:noFill/>
          <a:ln w="28575"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79375"/>
            <a:ext cx="7770813" cy="2143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38" y="2667000"/>
            <a:ext cx="8229600" cy="4179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TextBox 3"/>
          <p:cNvSpPr txBox="1"/>
          <p:nvPr/>
        </p:nvSpPr>
        <p:spPr>
          <a:xfrm>
            <a:off x="8332788" y="612775"/>
            <a:ext cx="373380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勾选所在部门下需要申请报废的资产。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点击选择。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4" name="矩形 4"/>
          <p:cNvSpPr/>
          <p:nvPr/>
        </p:nvSpPr>
        <p:spPr>
          <a:xfrm>
            <a:off x="8332788" y="4092575"/>
            <a:ext cx="395922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完善资产处置报告单（填写处置原因）。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点击保存。</a:t>
            </a:r>
            <a:endParaRPr lang="en-US" altLang="zh-CN" sz="1600" b="1" dirty="0">
              <a:solidFill>
                <a:srgbClr val="1F4E79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  <a:p>
            <a:pPr>
              <a:lnSpc>
                <a:spcPct val="200000"/>
              </a:lnSpc>
            </a:pPr>
            <a:endParaRPr lang="zh-CN" altLang="en-US" sz="1600" b="1" dirty="0">
              <a:solidFill>
                <a:srgbClr val="1F4E79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8338"/>
            <a:ext cx="8904288" cy="1352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565400"/>
            <a:ext cx="7742238" cy="350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矩形 3"/>
          <p:cNvSpPr/>
          <p:nvPr/>
        </p:nvSpPr>
        <p:spPr>
          <a:xfrm>
            <a:off x="8904288" y="1262063"/>
            <a:ext cx="2865437" cy="4522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返回资产处置列表，选中待提交申请，打印预览，打印纸质报废申请单后点击提交。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纸质申请单由相关人员签字后交到总务处。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SzTx/>
            </a:pPr>
            <a:r>
              <a:rPr lang="zh-CN" altLang="en-US" sz="1600" b="1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■ 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单价超过10万元的设备需一并填写《东北师范大学附属中学贵重仪器设备报废鉴定报告》。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PRING_PRESENTATION_TITLE" val="演示文稿1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776</Words>
  <Application>WPS 演示</Application>
  <PresentationFormat>自定义</PresentationFormat>
  <Paragraphs>82</Paragraphs>
  <Slides>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Calibri</vt:lpstr>
      <vt:lpstr>微软雅黑</vt:lpstr>
      <vt:lpstr>Impact</vt:lpstr>
      <vt:lpstr>汉仪乐喵体W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演示文稿16</dc:title>
  <dc:creator/>
  <cp:lastModifiedBy>PrisKam</cp:lastModifiedBy>
  <cp:revision>17</cp:revision>
  <dcterms:created xsi:type="dcterms:W3CDTF">2017-04-16T13:58:00Z</dcterms:created>
  <dcterms:modified xsi:type="dcterms:W3CDTF">2021-03-21T23:55:10Z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SaveFontToCloudKey">
    <vt:lpwstr>532951141_btnclosed</vt:lpwstr>
  </property>
</Properties>
</file>